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826" r:id="rId2"/>
  </p:sldMasterIdLst>
  <p:notesMasterIdLst>
    <p:notesMasterId r:id="rId25"/>
  </p:notesMasterIdLst>
  <p:handoutMasterIdLst>
    <p:handoutMasterId r:id="rId26"/>
  </p:handoutMasterIdLst>
  <p:sldIdLst>
    <p:sldId id="293" r:id="rId3"/>
    <p:sldId id="294" r:id="rId4"/>
    <p:sldId id="292" r:id="rId5"/>
    <p:sldId id="257" r:id="rId6"/>
    <p:sldId id="273" r:id="rId7"/>
    <p:sldId id="274" r:id="rId8"/>
    <p:sldId id="275" r:id="rId9"/>
    <p:sldId id="276" r:id="rId10"/>
    <p:sldId id="278" r:id="rId11"/>
    <p:sldId id="279" r:id="rId12"/>
    <p:sldId id="290" r:id="rId13"/>
    <p:sldId id="280" r:id="rId14"/>
    <p:sldId id="281" r:id="rId15"/>
    <p:sldId id="282" r:id="rId16"/>
    <p:sldId id="283" r:id="rId17"/>
    <p:sldId id="284" r:id="rId18"/>
    <p:sldId id="285" r:id="rId19"/>
    <p:sldId id="286" r:id="rId20"/>
    <p:sldId id="287" r:id="rId21"/>
    <p:sldId id="289" r:id="rId22"/>
    <p:sldId id="296" r:id="rId23"/>
    <p:sldId id="291" r:id="rId24"/>
  </p:sldIdLst>
  <p:sldSz cx="9144000" cy="6858000" type="screen4x3"/>
  <p:notesSz cx="6858000" cy="91995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76" autoAdjust="0"/>
    <p:restoredTop sz="94660"/>
  </p:normalViewPr>
  <p:slideViewPr>
    <p:cSldViewPr>
      <p:cViewPr varScale="1">
        <p:scale>
          <a:sx n="82" d="100"/>
          <a:sy n="82" d="100"/>
        </p:scale>
        <p:origin x="86" y="13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2" Type="http://schemas.openxmlformats.org/officeDocument/2006/relationships/image" Target="../media/image33.wmf"/><Relationship Id="rId1" Type="http://schemas.openxmlformats.org/officeDocument/2006/relationships/image" Target="../media/image32.wmf"/><Relationship Id="rId4" Type="http://schemas.openxmlformats.org/officeDocument/2006/relationships/image" Target="../media/image35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8.wmf"/><Relationship Id="rId2" Type="http://schemas.openxmlformats.org/officeDocument/2006/relationships/image" Target="../media/image37.wmf"/><Relationship Id="rId1" Type="http://schemas.openxmlformats.org/officeDocument/2006/relationships/image" Target="../media/image36.wmf"/><Relationship Id="rId4" Type="http://schemas.openxmlformats.org/officeDocument/2006/relationships/image" Target="../media/image39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6" Type="http://schemas.openxmlformats.org/officeDocument/2006/relationships/image" Target="../media/image21.wmf"/><Relationship Id="rId5" Type="http://schemas.openxmlformats.org/officeDocument/2006/relationships/image" Target="../media/image20.wmf"/><Relationship Id="rId4" Type="http://schemas.openxmlformats.org/officeDocument/2006/relationships/image" Target="../media/image19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Relationship Id="rId4" Type="http://schemas.openxmlformats.org/officeDocument/2006/relationships/image" Target="../media/image28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997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997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7B48E6-C1EB-458B-B8E6-75CE99A65E53}" type="datetimeFigureOut">
              <a:rPr lang="en-US" smtClean="0"/>
              <a:t>8/22/2018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37988"/>
            <a:ext cx="2971800" cy="45997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737988"/>
            <a:ext cx="2971800" cy="45997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7F7F7A-C690-4E3B-B512-25B61C034B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2293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997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997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7EF545-6F6B-4944-B262-AB381FF6F83F}" type="datetimeFigureOut">
              <a:rPr lang="en-US" smtClean="0"/>
              <a:t>8/22/2018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30300" y="690563"/>
            <a:ext cx="4597400" cy="34496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69793"/>
            <a:ext cx="5486400" cy="413980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37988"/>
            <a:ext cx="2971800" cy="45997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737988"/>
            <a:ext cx="2971800" cy="45997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B3D8B1-78EA-4775-BE3D-24A66AD321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4876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69F1690-3B8E-457C-85B6-6268BBC341C2}" type="datetimeFigureOut">
              <a:rPr lang="en-US" smtClean="0"/>
              <a:t>8/22/2018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75C3E71-954F-412C-93E3-D873417DA5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7370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69F1690-3B8E-457C-85B6-6268BBC341C2}" type="datetimeFigureOut">
              <a:rPr lang="en-US" smtClean="0"/>
              <a:t>8/22/2018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75C3E71-954F-412C-93E3-D873417DA5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1475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0021557-1AF9-4EB7-A21A-15A3332AED74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011FF-BA38-4DF9-B8A3-5986CC90B47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8B595-CF6F-412C-A433-88B33AA009E2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C2EAB-8006-4C6D-BBB6-FB14E7F15505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6E6A2-A31F-4B77-87DC-B037BF731B6E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06EA03-8E84-4ABF-A3B1-EDDCDAAA1697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11F8A-C736-43EB-BFC7-BC4E20C3ACB2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E458B-3EBB-47D4-98D5-39A25C669C9E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D5795CB-A854-482D-AFE3-6553B9D8D779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69F1690-3B8E-457C-85B6-6268BBC341C2}" type="datetimeFigureOut">
              <a:rPr lang="en-US" smtClean="0"/>
              <a:t>8/22/2018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75C3E71-954F-412C-93E3-D873417DA5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78765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A2D0A-29AF-46BB-B474-954DBD9DA24D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199818-D8AE-46BC-8432-4BE0C2D4B796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69F1690-3B8E-457C-85B6-6268BBC341C2}" type="datetimeFigureOut">
              <a:rPr lang="en-US" smtClean="0"/>
              <a:t>8/22/2018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75C3E71-954F-412C-93E3-D873417DA5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1397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69F1690-3B8E-457C-85B6-6268BBC341C2}" type="datetimeFigureOut">
              <a:rPr lang="en-US" smtClean="0"/>
              <a:t>8/22/2018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75C3E71-954F-412C-93E3-D873417DA5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2999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69F1690-3B8E-457C-85B6-6268BBC341C2}" type="datetimeFigureOut">
              <a:rPr lang="en-US" smtClean="0"/>
              <a:t>8/22/2018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75C3E71-954F-412C-93E3-D873417DA5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4469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69F1690-3B8E-457C-85B6-6268BBC341C2}" type="datetimeFigureOut">
              <a:rPr lang="en-US" smtClean="0"/>
              <a:t>8/22/2018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75C3E71-954F-412C-93E3-D873417DA5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543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69F1690-3B8E-457C-85B6-6268BBC341C2}" type="datetimeFigureOut">
              <a:rPr lang="en-US" smtClean="0"/>
              <a:t>8/22/2018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75C3E71-954F-412C-93E3-D873417DA5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3272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69F1690-3B8E-457C-85B6-6268BBC341C2}" type="datetimeFigureOut">
              <a:rPr lang="en-US" smtClean="0"/>
              <a:t>8/22/2018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75C3E71-954F-412C-93E3-D873417DA5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0408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69F1690-3B8E-457C-85B6-6268BBC341C2}" type="datetimeFigureOut">
              <a:rPr lang="en-US" smtClean="0"/>
              <a:t>8/22/2018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75C3E71-954F-412C-93E3-D873417DA5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8923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Shape" hidden="1"/>
          <p:cNvSpPr/>
          <p:nvPr userDrawn="1"/>
        </p:nvSpPr>
        <p:spPr>
          <a:xfrm>
            <a:off x="127000" y="254000"/>
            <a:ext cx="1270000" cy="127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iRespond Graph</a:t>
            </a:r>
            <a:endParaRPr lang="en-US"/>
          </a:p>
        </p:txBody>
      </p:sp>
      <p:grpSp>
        <p:nvGrpSpPr>
          <p:cNvPr id="37" name="CorrectBarGroup"/>
          <p:cNvGrpSpPr/>
          <p:nvPr userDrawn="1"/>
        </p:nvGrpSpPr>
        <p:grpSpPr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9" name="CorrectBar0"/>
            <p:cNvSpPr/>
            <p:nvPr userDrawn="1"/>
          </p:nvSpPr>
          <p:spPr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CorrectBar1"/>
            <p:cNvSpPr/>
            <p:nvPr userDrawn="1"/>
          </p:nvSpPr>
          <p:spPr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" name="PercentLabelGroup"/>
          <p:cNvGrpSpPr/>
          <p:nvPr userDrawn="1"/>
        </p:nvGrpSpPr>
        <p:grpSpPr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8" name="PercentLabel0"/>
            <p:cNvSpPr/>
            <p:nvPr userDrawn="1"/>
          </p:nvSpPr>
          <p:spPr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1" name="PercentLabel1"/>
            <p:cNvSpPr/>
            <p:nvPr userDrawn="1"/>
          </p:nvSpPr>
          <p:spPr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33%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4" name="PercentLabel2"/>
            <p:cNvSpPr/>
            <p:nvPr userDrawn="1"/>
          </p:nvSpPr>
          <p:spPr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7" name="PercentLabel3"/>
            <p:cNvSpPr/>
            <p:nvPr userDrawn="1"/>
          </p:nvSpPr>
          <p:spPr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0" name="PercentLabel4"/>
            <p:cNvSpPr/>
            <p:nvPr userDrawn="1"/>
          </p:nvSpPr>
          <p:spPr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8" name="IncorrectBarGroup"/>
          <p:cNvGrpSpPr/>
          <p:nvPr userDrawn="1"/>
        </p:nvGrpSpPr>
        <p:grpSpPr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15" name="IncorrectBar2"/>
            <p:cNvSpPr/>
            <p:nvPr userDrawn="1"/>
          </p:nvSpPr>
          <p:spPr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IncorrectBar3"/>
            <p:cNvSpPr/>
            <p:nvPr userDrawn="1"/>
          </p:nvSpPr>
          <p:spPr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IncorrectBar4"/>
            <p:cNvSpPr/>
            <p:nvPr userDrawn="1"/>
          </p:nvSpPr>
          <p:spPr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" name="XLabelGroup"/>
          <p:cNvGrpSpPr/>
          <p:nvPr userDrawn="1"/>
        </p:nvGrpSpPr>
        <p:grpSpPr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10" name="XValueLabel0"/>
            <p:cNvSpPr/>
            <p:nvPr userDrawn="1"/>
          </p:nvSpPr>
          <p:spPr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A*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3" name="XValueLabel1"/>
            <p:cNvSpPr/>
            <p:nvPr userDrawn="1"/>
          </p:nvSpPr>
          <p:spPr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B*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6" name="XValueLabel2"/>
            <p:cNvSpPr/>
            <p:nvPr userDrawn="1"/>
          </p:nvSpPr>
          <p:spPr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C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9" name="XValueLabel3"/>
            <p:cNvSpPr/>
            <p:nvPr userDrawn="1"/>
          </p:nvSpPr>
          <p:spPr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D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2" name="XValueLabel4"/>
            <p:cNvSpPr/>
            <p:nvPr userDrawn="1"/>
          </p:nvSpPr>
          <p:spPr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E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6" name="AxisLineGroup"/>
          <p:cNvGrpSpPr/>
          <p:nvPr userDrawn="1"/>
        </p:nvGrpSpPr>
        <p:grpSpPr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23" name="XAxisLine"/>
            <p:cNvCxnSpPr/>
            <p:nvPr userDrawn="1"/>
          </p:nvCxnSpPr>
          <p:spPr>
            <a:xfrm>
              <a:off x="889000" y="5715000"/>
              <a:ext cx="8001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YAxisLine"/>
            <p:cNvCxnSpPr/>
            <p:nvPr userDrawn="1"/>
          </p:nvCxnSpPr>
          <p:spPr>
            <a:xfrm>
              <a:off x="1016000" y="1587500"/>
              <a:ext cx="0" cy="412750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YAxisTick0"/>
            <p:cNvCxnSpPr/>
            <p:nvPr userDrawn="1"/>
          </p:nvCxnSpPr>
          <p:spPr>
            <a:xfrm>
              <a:off x="889000" y="571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YAxisTick1"/>
            <p:cNvCxnSpPr/>
            <p:nvPr userDrawn="1"/>
          </p:nvCxnSpPr>
          <p:spPr>
            <a:xfrm>
              <a:off x="889000" y="444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YAxisTick2"/>
            <p:cNvCxnSpPr/>
            <p:nvPr userDrawn="1"/>
          </p:nvCxnSpPr>
          <p:spPr>
            <a:xfrm>
              <a:off x="889000" y="317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YAxisTick3"/>
            <p:cNvCxnSpPr/>
            <p:nvPr userDrawn="1"/>
          </p:nvCxnSpPr>
          <p:spPr>
            <a:xfrm>
              <a:off x="889000" y="190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YLabelGroup"/>
          <p:cNvGrpSpPr/>
          <p:nvPr userDrawn="1"/>
        </p:nvGrpSpPr>
        <p:grpSpPr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26" name="YValueLabel0"/>
            <p:cNvSpPr/>
            <p:nvPr userDrawn="1"/>
          </p:nvSpPr>
          <p:spPr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0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28" name="YValueLabel1"/>
            <p:cNvSpPr/>
            <p:nvPr userDrawn="1"/>
          </p:nvSpPr>
          <p:spPr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1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0" name="YValueLabel2"/>
            <p:cNvSpPr/>
            <p:nvPr userDrawn="1"/>
          </p:nvSpPr>
          <p:spPr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2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2" name="YValueLabel3"/>
            <p:cNvSpPr/>
            <p:nvPr userDrawn="1"/>
          </p:nvSpPr>
          <p:spPr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3</a:t>
              </a:r>
              <a:endParaRPr lang="en-US" sz="2000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509883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 eaLnBrk="1" latinLnBrk="0" hangingPunct="1"/>
            <a:fld id="{544213AF-26F6-41FA-8D85-E2C5388D6E58}" type="datetimeFigureOut">
              <a:rPr lang="en-US" smtClean="0"/>
              <a:pPr eaLnBrk="1" latinLnBrk="0" hangingPunct="1"/>
              <a:t>8/22/2018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 algn="r" eaLnBrk="1" latinLnBrk="0" hangingPunct="1"/>
            <a:endParaRPr kumimoji="0" lang="en-US" sz="1000" dirty="0">
              <a:solidFill>
                <a:schemeClr val="tx1"/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5BBC35B-A44B-4119-B8DA-DE9E3DFADA20}" type="slidenum">
              <a:rPr kumimoji="0" lang="en-US" smtClean="0"/>
              <a:pPr eaLnBrk="1" latinLnBrk="0" hangingPunct="1"/>
              <a:t>‹#›</a:t>
            </a:fld>
            <a:endParaRPr kumimoji="0" lang="en-US" sz="1000" b="0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7" r:id="rId1"/>
    <p:sldLayoutId id="2147483828" r:id="rId2"/>
    <p:sldLayoutId id="2147483829" r:id="rId3"/>
    <p:sldLayoutId id="2147483830" r:id="rId4"/>
    <p:sldLayoutId id="2147483831" r:id="rId5"/>
    <p:sldLayoutId id="2147483832" r:id="rId6"/>
    <p:sldLayoutId id="2147483833" r:id="rId7"/>
    <p:sldLayoutId id="2147483834" r:id="rId8"/>
    <p:sldLayoutId id="2147483835" r:id="rId9"/>
    <p:sldLayoutId id="2147483836" r:id="rId10"/>
    <p:sldLayoutId id="214748383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10.w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7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13" Type="http://schemas.openxmlformats.org/officeDocument/2006/relationships/oleObject" Target="../embeddings/oleObject17.bin"/><Relationship Id="rId3" Type="http://schemas.openxmlformats.org/officeDocument/2006/relationships/oleObject" Target="../embeddings/oleObject12.bin"/><Relationship Id="rId7" Type="http://schemas.openxmlformats.org/officeDocument/2006/relationships/oleObject" Target="../embeddings/oleObject14.bin"/><Relationship Id="rId12" Type="http://schemas.openxmlformats.org/officeDocument/2006/relationships/image" Target="../media/image20.wmf"/><Relationship Id="rId2" Type="http://schemas.openxmlformats.org/officeDocument/2006/relationships/slideLayout" Target="../slideLayouts/slideLayout1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7.wmf"/><Relationship Id="rId11" Type="http://schemas.openxmlformats.org/officeDocument/2006/relationships/oleObject" Target="../embeddings/oleObject16.bin"/><Relationship Id="rId5" Type="http://schemas.openxmlformats.org/officeDocument/2006/relationships/oleObject" Target="../embeddings/oleObject13.bin"/><Relationship Id="rId15" Type="http://schemas.openxmlformats.org/officeDocument/2006/relationships/image" Target="../media/image15.png"/><Relationship Id="rId10" Type="http://schemas.openxmlformats.org/officeDocument/2006/relationships/image" Target="../media/image19.wmf"/><Relationship Id="rId4" Type="http://schemas.openxmlformats.org/officeDocument/2006/relationships/image" Target="../media/image16.wmf"/><Relationship Id="rId9" Type="http://schemas.openxmlformats.org/officeDocument/2006/relationships/oleObject" Target="../embeddings/oleObject15.bin"/><Relationship Id="rId14" Type="http://schemas.openxmlformats.org/officeDocument/2006/relationships/image" Target="../media/image21.w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3" Type="http://schemas.openxmlformats.org/officeDocument/2006/relationships/oleObject" Target="../embeddings/oleObject18.bin"/><Relationship Id="rId7" Type="http://schemas.openxmlformats.org/officeDocument/2006/relationships/oleObject" Target="../embeddings/oleObject20.bin"/><Relationship Id="rId2" Type="http://schemas.openxmlformats.org/officeDocument/2006/relationships/slideLayout" Target="../slideLayouts/slideLayout1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3.wmf"/><Relationship Id="rId5" Type="http://schemas.openxmlformats.org/officeDocument/2006/relationships/oleObject" Target="../embeddings/oleObject19.bin"/><Relationship Id="rId4" Type="http://schemas.openxmlformats.org/officeDocument/2006/relationships/image" Target="../media/image22.wmf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wmf"/><Relationship Id="rId3" Type="http://schemas.openxmlformats.org/officeDocument/2006/relationships/oleObject" Target="../embeddings/oleObject21.bin"/><Relationship Id="rId7" Type="http://schemas.openxmlformats.org/officeDocument/2006/relationships/oleObject" Target="../embeddings/oleObject23.bin"/><Relationship Id="rId2" Type="http://schemas.openxmlformats.org/officeDocument/2006/relationships/slideLayout" Target="../slideLayouts/slideLayout1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6.wmf"/><Relationship Id="rId5" Type="http://schemas.openxmlformats.org/officeDocument/2006/relationships/oleObject" Target="../embeddings/oleObject22.bin"/><Relationship Id="rId10" Type="http://schemas.openxmlformats.org/officeDocument/2006/relationships/image" Target="../media/image28.wmf"/><Relationship Id="rId4" Type="http://schemas.openxmlformats.org/officeDocument/2006/relationships/image" Target="../media/image25.wmf"/><Relationship Id="rId9" Type="http://schemas.openxmlformats.org/officeDocument/2006/relationships/oleObject" Target="../embeddings/oleObject24.bin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wmf"/><Relationship Id="rId3" Type="http://schemas.openxmlformats.org/officeDocument/2006/relationships/oleObject" Target="../embeddings/oleObject25.bin"/><Relationship Id="rId7" Type="http://schemas.openxmlformats.org/officeDocument/2006/relationships/oleObject" Target="../embeddings/oleObject27.bin"/><Relationship Id="rId2" Type="http://schemas.openxmlformats.org/officeDocument/2006/relationships/slideLayout" Target="../slideLayouts/slideLayout1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30.wmf"/><Relationship Id="rId5" Type="http://schemas.openxmlformats.org/officeDocument/2006/relationships/oleObject" Target="../embeddings/oleObject26.bin"/><Relationship Id="rId4" Type="http://schemas.openxmlformats.org/officeDocument/2006/relationships/image" Target="../media/image29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wmf"/><Relationship Id="rId3" Type="http://schemas.openxmlformats.org/officeDocument/2006/relationships/oleObject" Target="../embeddings/oleObject28.bin"/><Relationship Id="rId7" Type="http://schemas.openxmlformats.org/officeDocument/2006/relationships/oleObject" Target="../embeddings/oleObject30.bin"/><Relationship Id="rId2" Type="http://schemas.openxmlformats.org/officeDocument/2006/relationships/slideLayout" Target="../slideLayouts/slideLayout17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33.wmf"/><Relationship Id="rId5" Type="http://schemas.openxmlformats.org/officeDocument/2006/relationships/oleObject" Target="../embeddings/oleObject29.bin"/><Relationship Id="rId10" Type="http://schemas.openxmlformats.org/officeDocument/2006/relationships/image" Target="../media/image35.wmf"/><Relationship Id="rId4" Type="http://schemas.openxmlformats.org/officeDocument/2006/relationships/image" Target="../media/image32.wmf"/><Relationship Id="rId9" Type="http://schemas.openxmlformats.org/officeDocument/2006/relationships/oleObject" Target="../embeddings/oleObject31.bin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wmf"/><Relationship Id="rId3" Type="http://schemas.openxmlformats.org/officeDocument/2006/relationships/oleObject" Target="../embeddings/oleObject32.bin"/><Relationship Id="rId7" Type="http://schemas.openxmlformats.org/officeDocument/2006/relationships/oleObject" Target="../embeddings/oleObject34.bin"/><Relationship Id="rId2" Type="http://schemas.openxmlformats.org/officeDocument/2006/relationships/slideLayout" Target="../slideLayouts/slideLayout17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37.wmf"/><Relationship Id="rId5" Type="http://schemas.openxmlformats.org/officeDocument/2006/relationships/oleObject" Target="../embeddings/oleObject33.bin"/><Relationship Id="rId10" Type="http://schemas.openxmlformats.org/officeDocument/2006/relationships/image" Target="../media/image39.wmf"/><Relationship Id="rId4" Type="http://schemas.openxmlformats.org/officeDocument/2006/relationships/image" Target="../media/image36.wmf"/><Relationship Id="rId9" Type="http://schemas.openxmlformats.org/officeDocument/2006/relationships/oleObject" Target="../embeddings/oleObject35.bin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4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6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8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Classifying, Adding, and Subtracting Polynomials</a:t>
            </a:r>
            <a:endParaRPr lang="en-US" sz="6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Daily Check</a:t>
            </a: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3837738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9600" y="1524000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en-US" sz="8000" dirty="0" smtClean="0"/>
              <a:t>QUESTIONS???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1180743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entury Gothic" panose="020B0502020202020204" pitchFamily="34" charset="0"/>
              </a:rPr>
              <a:t>You know how to multiply              </a:t>
            </a:r>
          </a:p>
          <a:p>
            <a:pPr marL="109728" indent="0">
              <a:buNone/>
            </a:pPr>
            <a:r>
              <a:rPr lang="en-US" dirty="0">
                <a:latin typeface="Century Gothic" panose="020B0502020202020204" pitchFamily="34" charset="0"/>
              </a:rPr>
              <a:t> </a:t>
            </a:r>
            <a:r>
              <a:rPr lang="en-US" dirty="0" smtClean="0">
                <a:latin typeface="Century Gothic" panose="020B0502020202020204" pitchFamily="34" charset="0"/>
              </a:rPr>
              <a:t>		</a:t>
            </a:r>
          </a:p>
          <a:p>
            <a:pPr marL="109728" indent="0">
              <a:buNone/>
            </a:pPr>
            <a:endParaRPr lang="en-US" dirty="0" smtClean="0">
              <a:latin typeface="Century Gothic" panose="020B0502020202020204" pitchFamily="34" charset="0"/>
            </a:endParaRPr>
          </a:p>
          <a:p>
            <a:pPr marL="109728" indent="0">
              <a:buNone/>
            </a:pPr>
            <a:endParaRPr lang="en-US" dirty="0" smtClean="0">
              <a:latin typeface="Century Gothic" panose="020B0502020202020204" pitchFamily="34" charset="0"/>
            </a:endParaRPr>
          </a:p>
          <a:p>
            <a:r>
              <a:rPr lang="en-US" dirty="0">
                <a:latin typeface="Century Gothic" panose="020B0502020202020204" pitchFamily="34" charset="0"/>
              </a:rPr>
              <a:t> </a:t>
            </a:r>
            <a:r>
              <a:rPr lang="en-US" dirty="0" smtClean="0">
                <a:latin typeface="Century Gothic" panose="020B0502020202020204" pitchFamily="34" charset="0"/>
              </a:rPr>
              <a:t>What about </a:t>
            </a:r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76200" y="-762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effectLst/>
                <a:latin typeface="Century Gothic" panose="020B0502020202020204" pitchFamily="34" charset="0"/>
              </a:rPr>
              <a:t>Something New-</a:t>
            </a:r>
            <a:endParaRPr lang="en-US" dirty="0">
              <a:effectLst/>
              <a:latin typeface="Century Gothic" panose="020B0502020202020204" pitchFamily="34" charset="0"/>
            </a:endParaRPr>
          </a:p>
        </p:txBody>
      </p:sp>
      <p:graphicFrame>
        <p:nvGraphicFramePr>
          <p:cNvPr id="6" name="Object 5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183618035"/>
              </p:ext>
            </p:extLst>
          </p:nvPr>
        </p:nvGraphicFramePr>
        <p:xfrm>
          <a:off x="5254228" y="1371600"/>
          <a:ext cx="1222772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71" name="Equation" r:id="rId3" imgW="520560" imgH="291960" progId="Equation.DSMT4">
                  <p:embed/>
                </p:oleObj>
              </mc:Choice>
              <mc:Fallback>
                <p:oleObj name="Equation" r:id="rId3" imgW="520560" imgH="291960" progId="Equation.DSMT4">
                  <p:embed/>
                  <p:pic>
                    <p:nvPicPr>
                      <p:cNvPr id="0" name="Content Placeholder 4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4228" y="1371600"/>
                        <a:ext cx="1222772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3244466307"/>
              </p:ext>
            </p:extLst>
          </p:nvPr>
        </p:nvGraphicFramePr>
        <p:xfrm>
          <a:off x="3048000" y="3200400"/>
          <a:ext cx="1222375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72" name="Equation" r:id="rId5" imgW="520560" imgH="291960" progId="Equation.DSMT4">
                  <p:embed/>
                </p:oleObj>
              </mc:Choice>
              <mc:Fallback>
                <p:oleObj name="Equation" r:id="rId5" imgW="520560" imgH="291960" progId="Equation.DSMT4">
                  <p:embed/>
                  <p:pic>
                    <p:nvPicPr>
                      <p:cNvPr id="0" name="Object 5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3200400"/>
                        <a:ext cx="1222375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1142977104"/>
              </p:ext>
            </p:extLst>
          </p:nvPr>
        </p:nvGraphicFramePr>
        <p:xfrm>
          <a:off x="1676400" y="4191000"/>
          <a:ext cx="6138863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73" name="Equation" r:id="rId7" imgW="2616120" imgH="253800" progId="Equation.DSMT4">
                  <p:embed/>
                </p:oleObj>
              </mc:Choice>
              <mc:Fallback>
                <p:oleObj name="Equation" r:id="rId7" imgW="2616120" imgH="253800" progId="Equation.DSMT4">
                  <p:embed/>
                  <p:pic>
                    <p:nvPicPr>
                      <p:cNvPr id="0" name="Object 8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4191000"/>
                        <a:ext cx="6138863" cy="596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02470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-838200"/>
            <a:ext cx="9144000" cy="4876800"/>
          </a:xfrm>
        </p:spPr>
        <p:txBody>
          <a:bodyPr/>
          <a:lstStyle/>
          <a:p>
            <a:pPr eaLnBrk="1" hangingPunct="1"/>
            <a:r>
              <a:rPr lang="en-US" altLang="en-US" sz="7500" b="0" dirty="0" smtClean="0">
                <a:solidFill>
                  <a:srgbClr val="003399"/>
                </a:solidFill>
                <a:latin typeface="Franklin Gothic Heavy" pitchFamily="34" charset="0"/>
              </a:rPr>
              <a:t>Binomial Theorem</a:t>
            </a:r>
            <a:br>
              <a:rPr lang="en-US" altLang="en-US" sz="7500" b="0" dirty="0" smtClean="0">
                <a:solidFill>
                  <a:srgbClr val="003399"/>
                </a:solidFill>
                <a:latin typeface="Franklin Gothic Heavy" pitchFamily="34" charset="0"/>
              </a:rPr>
            </a:br>
            <a:r>
              <a:rPr lang="en-US" altLang="en-US" sz="7500" b="0" dirty="0" smtClean="0">
                <a:solidFill>
                  <a:srgbClr val="003399"/>
                </a:solidFill>
                <a:latin typeface="Franklin Gothic Heavy" pitchFamily="34" charset="0"/>
              </a:rPr>
              <a:t>and</a:t>
            </a:r>
            <a:br>
              <a:rPr lang="en-US" altLang="en-US" sz="7500" b="0" dirty="0" smtClean="0">
                <a:solidFill>
                  <a:srgbClr val="003399"/>
                </a:solidFill>
                <a:latin typeface="Franklin Gothic Heavy" pitchFamily="34" charset="0"/>
              </a:rPr>
            </a:br>
            <a:r>
              <a:rPr lang="en-US" altLang="en-US" sz="7500" b="0" dirty="0" smtClean="0">
                <a:solidFill>
                  <a:srgbClr val="003399"/>
                </a:solidFill>
                <a:latin typeface="Franklin Gothic Heavy" pitchFamily="34" charset="0"/>
              </a:rPr>
              <a:t>Pascal’s Triangle</a:t>
            </a:r>
          </a:p>
        </p:txBody>
      </p:sp>
    </p:spTree>
    <p:extLst>
      <p:ext uri="{BB962C8B-B14F-4D97-AF65-F5344CB8AC3E}">
        <p14:creationId xmlns:p14="http://schemas.microsoft.com/office/powerpoint/2010/main" val="3008925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22225"/>
            <a:ext cx="8915400" cy="668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14757" name="Text Box 5"/>
          <p:cNvSpPr txBox="1">
            <a:spLocks noChangeArrowheads="1"/>
          </p:cNvSpPr>
          <p:nvPr/>
        </p:nvSpPr>
        <p:spPr bwMode="auto">
          <a:xfrm>
            <a:off x="2133600" y="2209800"/>
            <a:ext cx="762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200" b="1">
                <a:solidFill>
                  <a:srgbClr val="3333CC"/>
                </a:solidFill>
                <a:latin typeface="Palatino Linotype" pitchFamily="18" charset="0"/>
              </a:rPr>
              <a:t>2</a:t>
            </a:r>
          </a:p>
        </p:txBody>
      </p:sp>
      <p:sp>
        <p:nvSpPr>
          <p:cNvPr id="714758" name="Text Box 6"/>
          <p:cNvSpPr txBox="1">
            <a:spLocks noChangeArrowheads="1"/>
          </p:cNvSpPr>
          <p:nvPr/>
        </p:nvSpPr>
        <p:spPr bwMode="auto">
          <a:xfrm>
            <a:off x="1828800" y="2849563"/>
            <a:ext cx="7620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200" b="1">
                <a:solidFill>
                  <a:srgbClr val="3333CC"/>
                </a:solidFill>
                <a:latin typeface="Palatino Linotype" pitchFamily="18" charset="0"/>
              </a:rPr>
              <a:t>3</a:t>
            </a:r>
          </a:p>
        </p:txBody>
      </p:sp>
      <p:sp>
        <p:nvSpPr>
          <p:cNvPr id="714759" name="Text Box 7"/>
          <p:cNvSpPr txBox="1">
            <a:spLocks noChangeArrowheads="1"/>
          </p:cNvSpPr>
          <p:nvPr/>
        </p:nvSpPr>
        <p:spPr bwMode="auto">
          <a:xfrm>
            <a:off x="2514600" y="2849563"/>
            <a:ext cx="7620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200" b="1">
                <a:solidFill>
                  <a:srgbClr val="3333CC"/>
                </a:solidFill>
                <a:latin typeface="Palatino Linotype" pitchFamily="18" charset="0"/>
              </a:rPr>
              <a:t>3</a:t>
            </a:r>
          </a:p>
        </p:txBody>
      </p:sp>
      <p:sp>
        <p:nvSpPr>
          <p:cNvPr id="714760" name="Text Box 8"/>
          <p:cNvSpPr txBox="1">
            <a:spLocks noChangeArrowheads="1"/>
          </p:cNvSpPr>
          <p:nvPr/>
        </p:nvSpPr>
        <p:spPr bwMode="auto">
          <a:xfrm>
            <a:off x="1447800" y="3502705"/>
            <a:ext cx="7620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200" b="1" dirty="0">
                <a:solidFill>
                  <a:srgbClr val="3333CC"/>
                </a:solidFill>
                <a:latin typeface="Palatino Linotype" pitchFamily="18" charset="0"/>
              </a:rPr>
              <a:t>4</a:t>
            </a:r>
          </a:p>
        </p:txBody>
      </p:sp>
      <p:sp>
        <p:nvSpPr>
          <p:cNvPr id="714761" name="Text Box 9"/>
          <p:cNvSpPr txBox="1">
            <a:spLocks noChangeArrowheads="1"/>
          </p:cNvSpPr>
          <p:nvPr/>
        </p:nvSpPr>
        <p:spPr bwMode="auto">
          <a:xfrm>
            <a:off x="2133600" y="3505200"/>
            <a:ext cx="762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200" b="1">
                <a:solidFill>
                  <a:srgbClr val="3333CC"/>
                </a:solidFill>
                <a:latin typeface="Palatino Linotype" pitchFamily="18" charset="0"/>
              </a:rPr>
              <a:t>6</a:t>
            </a:r>
          </a:p>
        </p:txBody>
      </p:sp>
      <p:sp>
        <p:nvSpPr>
          <p:cNvPr id="714762" name="Text Box 10"/>
          <p:cNvSpPr txBox="1">
            <a:spLocks noChangeArrowheads="1"/>
          </p:cNvSpPr>
          <p:nvPr/>
        </p:nvSpPr>
        <p:spPr bwMode="auto">
          <a:xfrm>
            <a:off x="2895600" y="3505200"/>
            <a:ext cx="762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200" b="1">
                <a:solidFill>
                  <a:srgbClr val="3333CC"/>
                </a:solidFill>
                <a:latin typeface="Palatino Linotype" pitchFamily="18" charset="0"/>
              </a:rPr>
              <a:t>4</a:t>
            </a:r>
          </a:p>
        </p:txBody>
      </p:sp>
      <p:sp>
        <p:nvSpPr>
          <p:cNvPr id="714763" name="Text Box 11"/>
          <p:cNvSpPr txBox="1">
            <a:spLocks noChangeArrowheads="1"/>
          </p:cNvSpPr>
          <p:nvPr/>
        </p:nvSpPr>
        <p:spPr bwMode="auto">
          <a:xfrm>
            <a:off x="6540500" y="4114800"/>
            <a:ext cx="762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200" b="1" dirty="0">
                <a:solidFill>
                  <a:srgbClr val="3333CC"/>
                </a:solidFill>
                <a:latin typeface="Palatino Linotype" pitchFamily="18" charset="0"/>
              </a:rPr>
              <a:t>1</a:t>
            </a:r>
          </a:p>
        </p:txBody>
      </p:sp>
      <p:sp>
        <p:nvSpPr>
          <p:cNvPr id="714764" name="Text Box 12"/>
          <p:cNvSpPr txBox="1">
            <a:spLocks noChangeArrowheads="1"/>
          </p:cNvSpPr>
          <p:nvPr/>
        </p:nvSpPr>
        <p:spPr bwMode="auto">
          <a:xfrm>
            <a:off x="1993900" y="4894263"/>
            <a:ext cx="17526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200" b="1">
                <a:solidFill>
                  <a:srgbClr val="3333CC"/>
                </a:solidFill>
                <a:latin typeface="Palatino Linotype" pitchFamily="18" charset="0"/>
              </a:rPr>
              <a:t>adding</a:t>
            </a:r>
          </a:p>
        </p:txBody>
      </p:sp>
      <p:sp>
        <p:nvSpPr>
          <p:cNvPr id="2" name="Rectangle 1"/>
          <p:cNvSpPr/>
          <p:nvPr/>
        </p:nvSpPr>
        <p:spPr>
          <a:xfrm>
            <a:off x="4114800" y="914400"/>
            <a:ext cx="2895600" cy="316774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546100" y="4193947"/>
            <a:ext cx="7912100" cy="182585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430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4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4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4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4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4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4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4757" grpId="0"/>
      <p:bldP spid="714758" grpId="0"/>
      <p:bldP spid="714759" grpId="0"/>
      <p:bldP spid="714760" grpId="0"/>
      <p:bldP spid="714761" grpId="0"/>
      <p:bldP spid="714762" grpId="0"/>
      <p:bldP spid="2" grpId="0" animBg="1"/>
      <p:bldP spid="1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8" t="38350" r="-388"/>
          <a:stretch/>
        </p:blipFill>
        <p:spPr bwMode="auto">
          <a:xfrm>
            <a:off x="0" y="228600"/>
            <a:ext cx="8915400" cy="39421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16803" name="Text Box 3"/>
          <p:cNvSpPr txBox="1">
            <a:spLocks noChangeArrowheads="1"/>
          </p:cNvSpPr>
          <p:nvPr/>
        </p:nvSpPr>
        <p:spPr bwMode="auto">
          <a:xfrm>
            <a:off x="4114800" y="2454709"/>
            <a:ext cx="7620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200" b="1">
                <a:solidFill>
                  <a:srgbClr val="3333CC"/>
                </a:solidFill>
                <a:latin typeface="Palatino Linotype" pitchFamily="18" charset="0"/>
              </a:rPr>
              <a:t>5</a:t>
            </a:r>
          </a:p>
        </p:txBody>
      </p:sp>
      <p:sp>
        <p:nvSpPr>
          <p:cNvPr id="716804" name="Text Box 4"/>
          <p:cNvSpPr txBox="1">
            <a:spLocks noChangeArrowheads="1"/>
          </p:cNvSpPr>
          <p:nvPr/>
        </p:nvSpPr>
        <p:spPr bwMode="auto">
          <a:xfrm>
            <a:off x="4953000" y="2454709"/>
            <a:ext cx="7620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200" b="1">
                <a:solidFill>
                  <a:srgbClr val="3333CC"/>
                </a:solidFill>
                <a:latin typeface="Palatino Linotype" pitchFamily="18" charset="0"/>
              </a:rPr>
              <a:t>10</a:t>
            </a:r>
          </a:p>
        </p:txBody>
      </p:sp>
      <p:sp>
        <p:nvSpPr>
          <p:cNvPr id="716805" name="Text Box 5"/>
          <p:cNvSpPr txBox="1">
            <a:spLocks noChangeArrowheads="1"/>
          </p:cNvSpPr>
          <p:nvPr/>
        </p:nvSpPr>
        <p:spPr bwMode="auto">
          <a:xfrm>
            <a:off x="5791200" y="2468563"/>
            <a:ext cx="7620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200" b="1" dirty="0">
                <a:solidFill>
                  <a:srgbClr val="3333CC"/>
                </a:solidFill>
                <a:latin typeface="Palatino Linotype" pitchFamily="18" charset="0"/>
              </a:rPr>
              <a:t>10</a:t>
            </a:r>
          </a:p>
        </p:txBody>
      </p:sp>
      <p:sp>
        <p:nvSpPr>
          <p:cNvPr id="716806" name="Text Box 6"/>
          <p:cNvSpPr txBox="1">
            <a:spLocks noChangeArrowheads="1"/>
          </p:cNvSpPr>
          <p:nvPr/>
        </p:nvSpPr>
        <p:spPr bwMode="auto">
          <a:xfrm>
            <a:off x="6705600" y="2454709"/>
            <a:ext cx="7620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200" b="1">
                <a:solidFill>
                  <a:srgbClr val="3333CC"/>
                </a:solidFill>
                <a:latin typeface="Palatino Linotype" pitchFamily="18" charset="0"/>
              </a:rPr>
              <a:t>5</a:t>
            </a:r>
          </a:p>
        </p:txBody>
      </p:sp>
      <p:sp>
        <p:nvSpPr>
          <p:cNvPr id="716807" name="Text Box 7"/>
          <p:cNvSpPr txBox="1">
            <a:spLocks noChangeArrowheads="1"/>
          </p:cNvSpPr>
          <p:nvPr/>
        </p:nvSpPr>
        <p:spPr bwMode="auto">
          <a:xfrm>
            <a:off x="3733800" y="3186546"/>
            <a:ext cx="762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200" b="1">
                <a:solidFill>
                  <a:srgbClr val="3333CC"/>
                </a:solidFill>
                <a:latin typeface="Palatino Linotype" pitchFamily="18" charset="0"/>
              </a:rPr>
              <a:t>6</a:t>
            </a:r>
          </a:p>
        </p:txBody>
      </p:sp>
      <p:sp>
        <p:nvSpPr>
          <p:cNvPr id="716808" name="Text Box 8"/>
          <p:cNvSpPr txBox="1">
            <a:spLocks noChangeArrowheads="1"/>
          </p:cNvSpPr>
          <p:nvPr/>
        </p:nvSpPr>
        <p:spPr bwMode="auto">
          <a:xfrm>
            <a:off x="4495800" y="3186546"/>
            <a:ext cx="762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200" b="1">
                <a:solidFill>
                  <a:srgbClr val="3333CC"/>
                </a:solidFill>
                <a:latin typeface="Palatino Linotype" pitchFamily="18" charset="0"/>
              </a:rPr>
              <a:t>15</a:t>
            </a:r>
          </a:p>
        </p:txBody>
      </p:sp>
      <p:sp>
        <p:nvSpPr>
          <p:cNvPr id="716809" name="Text Box 9"/>
          <p:cNvSpPr txBox="1">
            <a:spLocks noChangeArrowheads="1"/>
          </p:cNvSpPr>
          <p:nvPr/>
        </p:nvSpPr>
        <p:spPr bwMode="auto">
          <a:xfrm>
            <a:off x="5334000" y="3186546"/>
            <a:ext cx="762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200" b="1">
                <a:solidFill>
                  <a:srgbClr val="3333CC"/>
                </a:solidFill>
                <a:latin typeface="Palatino Linotype" pitchFamily="18" charset="0"/>
              </a:rPr>
              <a:t>20</a:t>
            </a:r>
          </a:p>
        </p:txBody>
      </p:sp>
      <p:sp>
        <p:nvSpPr>
          <p:cNvPr id="716810" name="Text Box 10"/>
          <p:cNvSpPr txBox="1">
            <a:spLocks noChangeArrowheads="1"/>
          </p:cNvSpPr>
          <p:nvPr/>
        </p:nvSpPr>
        <p:spPr bwMode="auto">
          <a:xfrm>
            <a:off x="6248400" y="3186546"/>
            <a:ext cx="762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200" b="1">
                <a:solidFill>
                  <a:srgbClr val="3333CC"/>
                </a:solidFill>
                <a:latin typeface="Palatino Linotype" pitchFamily="18" charset="0"/>
              </a:rPr>
              <a:t>15</a:t>
            </a:r>
          </a:p>
        </p:txBody>
      </p:sp>
      <p:sp>
        <p:nvSpPr>
          <p:cNvPr id="716811" name="Text Box 11"/>
          <p:cNvSpPr txBox="1">
            <a:spLocks noChangeArrowheads="1"/>
          </p:cNvSpPr>
          <p:nvPr/>
        </p:nvSpPr>
        <p:spPr bwMode="auto">
          <a:xfrm>
            <a:off x="7010400" y="3216709"/>
            <a:ext cx="7620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200" b="1">
                <a:solidFill>
                  <a:srgbClr val="3333CC"/>
                </a:solidFill>
                <a:latin typeface="Palatino Linotype" pitchFamily="18" charset="0"/>
              </a:rPr>
              <a:t>6</a:t>
            </a:r>
          </a:p>
        </p:txBody>
      </p:sp>
      <p:sp>
        <p:nvSpPr>
          <p:cNvPr id="716812" name="Text Box 12"/>
          <p:cNvSpPr txBox="1">
            <a:spLocks noChangeArrowheads="1"/>
          </p:cNvSpPr>
          <p:nvPr/>
        </p:nvSpPr>
        <p:spPr bwMode="auto">
          <a:xfrm>
            <a:off x="2209800" y="533400"/>
            <a:ext cx="762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200" b="1" dirty="0">
                <a:solidFill>
                  <a:srgbClr val="3333CC"/>
                </a:solidFill>
                <a:latin typeface="Palatino Linotype" pitchFamily="18" charset="0"/>
              </a:rPr>
              <a:t>4</a:t>
            </a:r>
            <a:r>
              <a:rPr lang="en-US" altLang="en-US" sz="3200" b="1" baseline="30000" dirty="0">
                <a:solidFill>
                  <a:srgbClr val="3333CC"/>
                </a:solidFill>
                <a:latin typeface="Palatino Linotype" pitchFamily="18" charset="0"/>
              </a:rPr>
              <a:t>th</a:t>
            </a:r>
            <a:r>
              <a:rPr lang="en-US" altLang="en-US" sz="3200" b="1" dirty="0">
                <a:solidFill>
                  <a:srgbClr val="3333CC"/>
                </a:solidFill>
                <a:latin typeface="Palatino Linotype" pitchFamily="18" charset="0"/>
              </a:rPr>
              <a:t> </a:t>
            </a:r>
          </a:p>
        </p:txBody>
      </p:sp>
      <p:sp>
        <p:nvSpPr>
          <p:cNvPr id="716813" name="Text Box 13"/>
          <p:cNvSpPr txBox="1">
            <a:spLocks noChangeArrowheads="1"/>
          </p:cNvSpPr>
          <p:nvPr/>
        </p:nvSpPr>
        <p:spPr bwMode="auto">
          <a:xfrm>
            <a:off x="5867400" y="900546"/>
            <a:ext cx="762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200" b="1">
                <a:solidFill>
                  <a:srgbClr val="3333CC"/>
                </a:solidFill>
                <a:latin typeface="Palatino Linotype" pitchFamily="18" charset="0"/>
              </a:rPr>
              <a:t>5</a:t>
            </a:r>
            <a:r>
              <a:rPr lang="en-US" altLang="en-US" sz="3200" b="1" baseline="30000">
                <a:solidFill>
                  <a:srgbClr val="3333CC"/>
                </a:solidFill>
                <a:latin typeface="Palatino Linotype" pitchFamily="18" charset="0"/>
              </a:rPr>
              <a:t>th</a:t>
            </a:r>
            <a:r>
              <a:rPr lang="en-US" altLang="en-US" sz="3200" b="1">
                <a:solidFill>
                  <a:srgbClr val="3333CC"/>
                </a:solidFill>
                <a:latin typeface="Palatino Linotype" pitchFamily="18" charset="0"/>
              </a:rPr>
              <a:t>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38200" y="5373469"/>
            <a:ext cx="7620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chemeClr val="accent4"/>
                </a:solidFill>
              </a:rPr>
              <a:t>Now you complete the 7</a:t>
            </a:r>
            <a:r>
              <a:rPr lang="en-US" sz="3600" b="1" baseline="30000" dirty="0" smtClean="0">
                <a:solidFill>
                  <a:schemeClr val="accent4"/>
                </a:solidFill>
              </a:rPr>
              <a:t>th</a:t>
            </a:r>
            <a:r>
              <a:rPr lang="en-US" sz="3600" b="1" dirty="0" smtClean="0">
                <a:solidFill>
                  <a:schemeClr val="accent4"/>
                </a:solidFill>
              </a:rPr>
              <a:t> row!</a:t>
            </a:r>
            <a:endParaRPr lang="en-US" sz="3600" b="1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9067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03" grpId="0"/>
      <p:bldP spid="716804" grpId="0"/>
      <p:bldP spid="716805" grpId="0"/>
      <p:bldP spid="716806" grpId="0"/>
      <p:bldP spid="716807" grpId="0"/>
      <p:bldP spid="716808" grpId="0"/>
      <p:bldP spid="716809" grpId="0"/>
      <p:bldP spid="716810" grpId="0"/>
      <p:bldP spid="716811" grpId="0"/>
      <p:bldP spid="716812" grpId="0"/>
      <p:bldP spid="716813" grpId="0"/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5" descr="midd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166" t="20169" r="18097" b="37942"/>
          <a:stretch/>
        </p:blipFill>
        <p:spPr bwMode="auto">
          <a:xfrm>
            <a:off x="1524000" y="228600"/>
            <a:ext cx="6314642" cy="533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15681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39762904"/>
              </p:ext>
            </p:extLst>
          </p:nvPr>
        </p:nvGraphicFramePr>
        <p:xfrm>
          <a:off x="0" y="457200"/>
          <a:ext cx="2418828" cy="7465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619" name="Equation" r:id="rId3" imgW="774360" imgH="241200" progId="Equation.DSMT4">
                  <p:embed/>
                </p:oleObj>
              </mc:Choice>
              <mc:Fallback>
                <p:oleObj name="Equation" r:id="rId3" imgW="774360" imgH="2412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457200"/>
                        <a:ext cx="2418828" cy="74655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20205036"/>
              </p:ext>
            </p:extLst>
          </p:nvPr>
        </p:nvGraphicFramePr>
        <p:xfrm>
          <a:off x="0" y="1152525"/>
          <a:ext cx="3582988" cy="746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620" name="Equation" r:id="rId5" imgW="1143000" imgH="241200" progId="Equation.DSMT4">
                  <p:embed/>
                </p:oleObj>
              </mc:Choice>
              <mc:Fallback>
                <p:oleObj name="Equation" r:id="rId5" imgW="1143000" imgH="2412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152525"/>
                        <a:ext cx="3582988" cy="7461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38938077"/>
              </p:ext>
            </p:extLst>
          </p:nvPr>
        </p:nvGraphicFramePr>
        <p:xfrm>
          <a:off x="0" y="1847850"/>
          <a:ext cx="5524500" cy="746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621" name="Equation" r:id="rId7" imgW="1765080" imgH="241200" progId="Equation.DSMT4">
                  <p:embed/>
                </p:oleObj>
              </mc:Choice>
              <mc:Fallback>
                <p:oleObj name="Equation" r:id="rId7" imgW="1765080" imgH="2412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847850"/>
                        <a:ext cx="5524500" cy="7461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47904150"/>
              </p:ext>
            </p:extLst>
          </p:nvPr>
        </p:nvGraphicFramePr>
        <p:xfrm>
          <a:off x="0" y="2543175"/>
          <a:ext cx="7543800" cy="760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622" name="Equation" r:id="rId9" imgW="2361960" imgH="241200" progId="Equation.DSMT4">
                  <p:embed/>
                </p:oleObj>
              </mc:Choice>
              <mc:Fallback>
                <p:oleObj name="Equation" r:id="rId9" imgW="2361960" imgH="2412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2543175"/>
                        <a:ext cx="7543800" cy="7604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33896007"/>
              </p:ext>
            </p:extLst>
          </p:nvPr>
        </p:nvGraphicFramePr>
        <p:xfrm>
          <a:off x="20637" y="4114800"/>
          <a:ext cx="8894763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623" name="Equation" r:id="rId11" imgW="2527200" imgH="241200" progId="Equation.DSMT4">
                  <p:embed/>
                </p:oleObj>
              </mc:Choice>
              <mc:Fallback>
                <p:oleObj name="Equation" r:id="rId11" imgW="2527200" imgH="2412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637" y="4114800"/>
                        <a:ext cx="8894763" cy="8382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-186898"/>
            <a:ext cx="184731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4800">
              <a:latin typeface="Century Gothic" panose="020B0502020202020204" pitchFamily="34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0" y="508427"/>
            <a:ext cx="184731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4800">
              <a:latin typeface="Century Gothic" panose="020B0502020202020204" pitchFamily="34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0" y="1203752"/>
            <a:ext cx="184731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4800">
              <a:latin typeface="Century Gothic" panose="020B0502020202020204" pitchFamily="34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0" y="1899077"/>
            <a:ext cx="184731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4800">
              <a:latin typeface="Century Gothic" panose="020B0502020202020204" pitchFamily="34" charset="0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0" y="2594402"/>
            <a:ext cx="184731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4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entury Gothic" panose="020B0502020202020204" pitchFamily="34" charset="0"/>
              <a:cs typeface="Arial" pitchFamily="34" charset="0"/>
            </a:endParaRPr>
          </a:p>
        </p:txBody>
      </p:sp>
      <p:sp>
        <p:nvSpPr>
          <p:cNvPr id="13" name="Text Box 4"/>
          <p:cNvSpPr txBox="1">
            <a:spLocks noChangeArrowheads="1"/>
          </p:cNvSpPr>
          <p:nvPr/>
        </p:nvSpPr>
        <p:spPr bwMode="auto">
          <a:xfrm>
            <a:off x="2362200" y="3352800"/>
            <a:ext cx="79248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b="1" dirty="0" smtClean="0">
                <a:solidFill>
                  <a:srgbClr val="3333CC"/>
                </a:solidFill>
                <a:latin typeface="Century Gothic" panose="020B0502020202020204" pitchFamily="34" charset="0"/>
              </a:rPr>
              <a:t>x</a:t>
            </a:r>
            <a:r>
              <a:rPr lang="en-US" altLang="en-US" sz="3200" b="1" baseline="30000" dirty="0" smtClean="0">
                <a:solidFill>
                  <a:srgbClr val="3333CC"/>
                </a:solidFill>
                <a:latin typeface="Century Gothic" panose="020B0502020202020204" pitchFamily="34" charset="0"/>
              </a:rPr>
              <a:t>4      </a:t>
            </a:r>
            <a:r>
              <a:rPr lang="en-US" altLang="en-US" sz="3200" b="1" dirty="0" smtClean="0">
                <a:solidFill>
                  <a:srgbClr val="3333CC"/>
                </a:solidFill>
                <a:latin typeface="Century Gothic" panose="020B0502020202020204" pitchFamily="34" charset="0"/>
              </a:rPr>
              <a:t>+   x</a:t>
            </a:r>
            <a:r>
              <a:rPr lang="en-US" altLang="en-US" sz="3200" b="1" baseline="30000" dirty="0" smtClean="0">
                <a:solidFill>
                  <a:srgbClr val="3333CC"/>
                </a:solidFill>
                <a:latin typeface="Century Gothic" panose="020B0502020202020204" pitchFamily="34" charset="0"/>
              </a:rPr>
              <a:t>3</a:t>
            </a:r>
            <a:r>
              <a:rPr lang="en-US" altLang="en-US" sz="3200" b="1" dirty="0" smtClean="0">
                <a:solidFill>
                  <a:srgbClr val="3333CC"/>
                </a:solidFill>
                <a:latin typeface="Century Gothic" panose="020B0502020202020204" pitchFamily="34" charset="0"/>
              </a:rPr>
              <a:t>     +   x</a:t>
            </a:r>
            <a:r>
              <a:rPr lang="en-US" altLang="en-US" sz="3200" b="1" baseline="30000" dirty="0" smtClean="0">
                <a:solidFill>
                  <a:srgbClr val="3333CC"/>
                </a:solidFill>
                <a:latin typeface="Century Gothic" panose="020B0502020202020204" pitchFamily="34" charset="0"/>
              </a:rPr>
              <a:t>2  </a:t>
            </a:r>
            <a:r>
              <a:rPr lang="en-US" altLang="en-US" sz="3200" b="1" dirty="0" smtClean="0">
                <a:solidFill>
                  <a:srgbClr val="3333CC"/>
                </a:solidFill>
                <a:latin typeface="Century Gothic" panose="020B0502020202020204" pitchFamily="34" charset="0"/>
              </a:rPr>
              <a:t>  +   x     +  x</a:t>
            </a:r>
            <a:r>
              <a:rPr lang="en-US" altLang="en-US" sz="3200" b="1" baseline="30000" dirty="0" smtClean="0">
                <a:solidFill>
                  <a:srgbClr val="3333CC"/>
                </a:solidFill>
                <a:latin typeface="Century Gothic" panose="020B0502020202020204" pitchFamily="34" charset="0"/>
              </a:rPr>
              <a:t>0</a:t>
            </a:r>
            <a:endParaRPr lang="en-US" altLang="en-US" sz="3200" b="1" dirty="0">
              <a:solidFill>
                <a:srgbClr val="3333CC"/>
              </a:solidFill>
              <a:latin typeface="Century Gothic" panose="020B0502020202020204" pitchFamily="34" charset="0"/>
            </a:endParaRPr>
          </a:p>
        </p:txBody>
      </p:sp>
      <p:sp>
        <p:nvSpPr>
          <p:cNvPr id="14" name="Text Box 5"/>
          <p:cNvSpPr txBox="1">
            <a:spLocks noChangeArrowheads="1"/>
          </p:cNvSpPr>
          <p:nvPr/>
        </p:nvSpPr>
        <p:spPr bwMode="auto">
          <a:xfrm>
            <a:off x="2165931" y="3352800"/>
            <a:ext cx="644466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1</a:t>
            </a:r>
            <a:r>
              <a:rPr lang="en-US" altLang="en-US" sz="3200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          4           6          4          1</a:t>
            </a:r>
            <a:endParaRPr lang="en-US" altLang="en-US" sz="32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15" name="Text Box 6"/>
          <p:cNvSpPr txBox="1">
            <a:spLocks noChangeArrowheads="1"/>
          </p:cNvSpPr>
          <p:nvPr/>
        </p:nvSpPr>
        <p:spPr bwMode="auto">
          <a:xfrm>
            <a:off x="2743200" y="3352800"/>
            <a:ext cx="77724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b="1" dirty="0" smtClean="0">
                <a:solidFill>
                  <a:srgbClr val="00CC66"/>
                </a:solidFill>
                <a:latin typeface="Century Gothic" panose="020B0502020202020204" pitchFamily="34" charset="0"/>
              </a:rPr>
              <a:t>y</a:t>
            </a:r>
            <a:r>
              <a:rPr lang="en-US" altLang="en-US" sz="3200" b="1" baseline="30000" dirty="0" smtClean="0">
                <a:solidFill>
                  <a:srgbClr val="00CC66"/>
                </a:solidFill>
                <a:latin typeface="Century Gothic" panose="020B0502020202020204" pitchFamily="34" charset="0"/>
              </a:rPr>
              <a:t>0</a:t>
            </a:r>
            <a:r>
              <a:rPr lang="en-US" altLang="en-US" sz="3200" b="1" dirty="0" smtClean="0">
                <a:solidFill>
                  <a:srgbClr val="00CC66"/>
                </a:solidFill>
                <a:latin typeface="Century Gothic" panose="020B0502020202020204" pitchFamily="34" charset="0"/>
              </a:rPr>
              <a:t>          y</a:t>
            </a:r>
            <a:r>
              <a:rPr lang="en-US" altLang="en-US" sz="3200" b="1" baseline="30000" dirty="0" smtClean="0">
                <a:solidFill>
                  <a:srgbClr val="00CC66"/>
                </a:solidFill>
                <a:latin typeface="Century Gothic" panose="020B0502020202020204" pitchFamily="34" charset="0"/>
              </a:rPr>
              <a:t>1</a:t>
            </a:r>
            <a:r>
              <a:rPr lang="en-US" altLang="en-US" sz="3200" b="1" dirty="0" smtClean="0">
                <a:solidFill>
                  <a:srgbClr val="00CC66"/>
                </a:solidFill>
                <a:latin typeface="Century Gothic" panose="020B0502020202020204" pitchFamily="34" charset="0"/>
              </a:rPr>
              <a:t>         y</a:t>
            </a:r>
            <a:r>
              <a:rPr lang="en-US" altLang="en-US" sz="3200" b="1" baseline="30000" dirty="0" smtClean="0">
                <a:solidFill>
                  <a:srgbClr val="00CC66"/>
                </a:solidFill>
                <a:latin typeface="Century Gothic" panose="020B0502020202020204" pitchFamily="34" charset="0"/>
              </a:rPr>
              <a:t>2</a:t>
            </a:r>
            <a:r>
              <a:rPr lang="en-US" altLang="en-US" sz="3200" b="1" dirty="0" smtClean="0">
                <a:solidFill>
                  <a:srgbClr val="00CC66"/>
                </a:solidFill>
                <a:latin typeface="Century Gothic" panose="020B0502020202020204" pitchFamily="34" charset="0"/>
              </a:rPr>
              <a:t>   </a:t>
            </a:r>
            <a:r>
              <a:rPr lang="en-US" altLang="en-US" sz="3200" b="1" dirty="0">
                <a:solidFill>
                  <a:srgbClr val="00CC66"/>
                </a:solidFill>
                <a:latin typeface="Century Gothic" panose="020B0502020202020204" pitchFamily="34" charset="0"/>
              </a:rPr>
              <a:t> </a:t>
            </a:r>
            <a:r>
              <a:rPr lang="en-US" altLang="en-US" sz="3200" b="1" dirty="0" smtClean="0">
                <a:solidFill>
                  <a:srgbClr val="00CC66"/>
                </a:solidFill>
                <a:latin typeface="Century Gothic" panose="020B0502020202020204" pitchFamily="34" charset="0"/>
              </a:rPr>
              <a:t>    y</a:t>
            </a:r>
            <a:r>
              <a:rPr lang="en-US" altLang="en-US" sz="3200" b="1" baseline="30000" dirty="0" smtClean="0">
                <a:solidFill>
                  <a:srgbClr val="00CC66"/>
                </a:solidFill>
                <a:latin typeface="Century Gothic" panose="020B0502020202020204" pitchFamily="34" charset="0"/>
              </a:rPr>
              <a:t>3</a:t>
            </a:r>
            <a:r>
              <a:rPr lang="en-US" altLang="en-US" sz="3200" b="1" dirty="0" smtClean="0">
                <a:solidFill>
                  <a:srgbClr val="00CC66"/>
                </a:solidFill>
                <a:latin typeface="Century Gothic" panose="020B0502020202020204" pitchFamily="34" charset="0"/>
              </a:rPr>
              <a:t>         y</a:t>
            </a:r>
            <a:r>
              <a:rPr lang="en-US" altLang="en-US" sz="3200" b="1" baseline="30000" dirty="0" smtClean="0">
                <a:solidFill>
                  <a:srgbClr val="00CC66"/>
                </a:solidFill>
                <a:latin typeface="Century Gothic" panose="020B0502020202020204" pitchFamily="34" charset="0"/>
              </a:rPr>
              <a:t>4</a:t>
            </a:r>
            <a:r>
              <a:rPr lang="en-US" altLang="en-US" sz="3200" b="1" dirty="0" smtClean="0">
                <a:solidFill>
                  <a:srgbClr val="00CC66"/>
                </a:solidFill>
                <a:latin typeface="Century Gothic" panose="020B0502020202020204" pitchFamily="34" charset="0"/>
              </a:rPr>
              <a:t>         </a:t>
            </a:r>
            <a:endParaRPr lang="en-US" altLang="en-US" sz="3200" b="1" dirty="0">
              <a:solidFill>
                <a:srgbClr val="00CC66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26235289"/>
              </p:ext>
            </p:extLst>
          </p:nvPr>
        </p:nvGraphicFramePr>
        <p:xfrm>
          <a:off x="2362200" y="4069784"/>
          <a:ext cx="6781800" cy="7308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624" name="Equation" r:id="rId13" imgW="2209680" imgH="241200" progId="Equation.DSMT4">
                  <p:embed/>
                </p:oleObj>
              </mc:Choice>
              <mc:Fallback>
                <p:oleObj name="Equation" r:id="rId13" imgW="2209680" imgH="2412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4069784"/>
                        <a:ext cx="6781800" cy="73081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6" name="Picture 5" descr="midd"/>
          <p:cNvPicPr>
            <a:picLocks noChangeAspect="1" noChangeArrowheads="1"/>
          </p:cNvPicPr>
          <p:nvPr/>
        </p:nvPicPr>
        <p:blipFill rotWithShape="1"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166" t="20169" r="18097" b="49002"/>
          <a:stretch/>
        </p:blipFill>
        <p:spPr bwMode="auto">
          <a:xfrm>
            <a:off x="5625842" y="76200"/>
            <a:ext cx="3518158" cy="21871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Rectangle 17"/>
          <p:cNvSpPr/>
          <p:nvPr/>
        </p:nvSpPr>
        <p:spPr>
          <a:xfrm>
            <a:off x="2117335" y="1222928"/>
            <a:ext cx="1905000" cy="6536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2227584" y="1894287"/>
            <a:ext cx="3398257" cy="6536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7164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8" grpId="0" animBg="1"/>
      <p:bldP spid="1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-122260" y="-18098"/>
            <a:ext cx="9376572" cy="34470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457056" tIns="0" rIns="457056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 Use the Binomial Theorem and Pascal’s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Triangle to write each binomial expansion.</a:t>
            </a:r>
            <a:endParaRPr kumimoji="0" lang="en-US" alt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entury Gothic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Times New Roman" pitchFamily="18" charset="0"/>
                <a:cs typeface="Times New Roman" pitchFamily="18" charset="0"/>
              </a:rPr>
            </a:br>
            <a:endParaRPr kumimoji="0" lang="en-US" alt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en-US" alt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Gothic" pitchFamily="34" charset="0"/>
                <a:ea typeface="Times New Roman" pitchFamily="18" charset="0"/>
                <a:cs typeface="Times New Roman" pitchFamily="18" charset="0"/>
              </a:rPr>
            </a:br>
            <a:endParaRPr kumimoji="0" lang="en-US" alt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entury Gothic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5978826"/>
              </p:ext>
            </p:extLst>
          </p:nvPr>
        </p:nvGraphicFramePr>
        <p:xfrm>
          <a:off x="3171825" y="2021541"/>
          <a:ext cx="1857375" cy="8740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46" name="Equation" r:id="rId3" imgW="482391" imgH="228501" progId="Equation.DSMT4">
                  <p:embed/>
                </p:oleObj>
              </mc:Choice>
              <mc:Fallback>
                <p:oleObj name="Equation" r:id="rId3" imgW="482391" imgH="228501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71825" y="2021541"/>
                        <a:ext cx="1857375" cy="87405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14478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69180235"/>
              </p:ext>
            </p:extLst>
          </p:nvPr>
        </p:nvGraphicFramePr>
        <p:xfrm>
          <a:off x="567808" y="3124200"/>
          <a:ext cx="8195192" cy="10189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47" name="Equation" r:id="rId5" imgW="1917360" imgH="241200" progId="Equation.DSMT4">
                  <p:embed/>
                </p:oleObj>
              </mc:Choice>
              <mc:Fallback>
                <p:oleObj name="Equation" r:id="rId5" imgW="1917360" imgH="24120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7808" y="3124200"/>
                        <a:ext cx="8195192" cy="101897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Oval 5"/>
          <p:cNvSpPr/>
          <p:nvPr/>
        </p:nvSpPr>
        <p:spPr>
          <a:xfrm>
            <a:off x="4682835" y="2057400"/>
            <a:ext cx="304800" cy="457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4987635" y="2057400"/>
            <a:ext cx="727365" cy="2286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791200" y="1795790"/>
            <a:ext cx="2209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1      2      1</a:t>
            </a:r>
            <a:endParaRPr lang="en-US" sz="28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73424" y="3200400"/>
            <a:ext cx="774314" cy="76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620512" y="3200400"/>
            <a:ext cx="399288" cy="108489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20000" y="3200400"/>
            <a:ext cx="1143000" cy="108489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7234902"/>
              </p:ext>
            </p:extLst>
          </p:nvPr>
        </p:nvGraphicFramePr>
        <p:xfrm>
          <a:off x="2819400" y="4811713"/>
          <a:ext cx="3275013" cy="777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48" name="Equation" r:id="rId7" imgW="850680" imgH="203040" progId="Equation.DSMT4">
                  <p:embed/>
                </p:oleObj>
              </mc:Choice>
              <mc:Fallback>
                <p:oleObj name="Equation" r:id="rId7" imgW="850680" imgH="20304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4811713"/>
                        <a:ext cx="3275013" cy="777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Frame 13"/>
          <p:cNvSpPr/>
          <p:nvPr/>
        </p:nvSpPr>
        <p:spPr>
          <a:xfrm>
            <a:off x="2590800" y="4724400"/>
            <a:ext cx="3733800" cy="1066800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019800" y="3200400"/>
            <a:ext cx="838200" cy="85629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itle 1"/>
          <p:cNvSpPr txBox="1">
            <a:spLocks/>
          </p:cNvSpPr>
          <p:nvPr/>
        </p:nvSpPr>
        <p:spPr>
          <a:xfrm>
            <a:off x="0" y="1219200"/>
            <a:ext cx="7772400" cy="1143000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n-US" dirty="0" smtClean="0">
                <a:effectLst/>
                <a:latin typeface="Century Gothic" panose="020B0502020202020204" pitchFamily="34" charset="0"/>
              </a:rPr>
              <a:t>Ex. 5</a:t>
            </a:r>
            <a:endParaRPr lang="en-US" dirty="0">
              <a:effectLst/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0591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/>
      <p:bldP spid="10" grpId="0" animBg="1"/>
      <p:bldP spid="11" grpId="0" animBg="1"/>
      <p:bldP spid="12" grpId="0" animBg="1"/>
      <p:bldP spid="14" grpId="0" animBg="1"/>
      <p:bldP spid="1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152400" y="7620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96537772"/>
              </p:ext>
            </p:extLst>
          </p:nvPr>
        </p:nvGraphicFramePr>
        <p:xfrm>
          <a:off x="476250" y="990600"/>
          <a:ext cx="2266950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81" name="Equation" r:id="rId3" imgW="482391" imgH="228501" progId="Equation.DSMT4">
                  <p:embed/>
                </p:oleObj>
              </mc:Choice>
              <mc:Fallback>
                <p:oleObj name="Equation" r:id="rId3" imgW="482391" imgH="228501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6250" y="990600"/>
                        <a:ext cx="2266950" cy="10668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94331901"/>
              </p:ext>
            </p:extLst>
          </p:nvPr>
        </p:nvGraphicFramePr>
        <p:xfrm>
          <a:off x="593725" y="2430463"/>
          <a:ext cx="7254875" cy="1455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82" name="Equation" r:id="rId5" imgW="2501640" imgH="507960" progId="Equation.DSMT4">
                  <p:embed/>
                </p:oleObj>
              </mc:Choice>
              <mc:Fallback>
                <p:oleObj name="Equation" r:id="rId5" imgW="2501640" imgH="50796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3725" y="2430463"/>
                        <a:ext cx="7254875" cy="14557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82061195"/>
              </p:ext>
            </p:extLst>
          </p:nvPr>
        </p:nvGraphicFramePr>
        <p:xfrm>
          <a:off x="1041400" y="4811713"/>
          <a:ext cx="7135813" cy="777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83" name="Equation" r:id="rId7" imgW="1854000" imgH="203040" progId="Equation.DSMT4">
                  <p:embed/>
                </p:oleObj>
              </mc:Choice>
              <mc:Fallback>
                <p:oleObj name="Equation" r:id="rId7" imgW="1854000" imgH="20304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1400" y="4811713"/>
                        <a:ext cx="7135813" cy="777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Oval 5"/>
          <p:cNvSpPr/>
          <p:nvPr/>
        </p:nvSpPr>
        <p:spPr>
          <a:xfrm>
            <a:off x="2362200" y="1099810"/>
            <a:ext cx="304800" cy="457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2667000" y="1099810"/>
            <a:ext cx="727365" cy="2286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3470565" y="838200"/>
            <a:ext cx="37684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1      4      6      4      1</a:t>
            </a:r>
            <a:endParaRPr lang="en-US" sz="28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92163" y="3200400"/>
            <a:ext cx="533400" cy="685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981200" y="3200400"/>
            <a:ext cx="457200" cy="6368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3655288" y="3211286"/>
            <a:ext cx="457200" cy="6368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5486400" y="3249386"/>
            <a:ext cx="304800" cy="6368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2438400" y="3249386"/>
            <a:ext cx="838200" cy="7130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4130960" y="3200400"/>
            <a:ext cx="935182" cy="7130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807360" y="3200400"/>
            <a:ext cx="935182" cy="7130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7114310" y="3211286"/>
            <a:ext cx="935182" cy="71301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ame 17"/>
          <p:cNvSpPr/>
          <p:nvPr/>
        </p:nvSpPr>
        <p:spPr>
          <a:xfrm>
            <a:off x="838200" y="4572000"/>
            <a:ext cx="7543800" cy="1219200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9" name="Title 1"/>
          <p:cNvSpPr txBox="1">
            <a:spLocks/>
          </p:cNvSpPr>
          <p:nvPr/>
        </p:nvSpPr>
        <p:spPr>
          <a:xfrm>
            <a:off x="76200" y="152400"/>
            <a:ext cx="7772400" cy="1143000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n-US" dirty="0" smtClean="0">
                <a:effectLst/>
                <a:latin typeface="Century Gothic" panose="020B0502020202020204" pitchFamily="34" charset="0"/>
              </a:rPr>
              <a:t>Ex. 6 </a:t>
            </a:r>
            <a:endParaRPr lang="en-US" dirty="0">
              <a:effectLst/>
              <a:latin typeface="Century Gothic" panose="020B0502020202020204" pitchFamily="34" charset="0"/>
            </a:endParaRPr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51748881"/>
              </p:ext>
            </p:extLst>
          </p:nvPr>
        </p:nvGraphicFramePr>
        <p:xfrm>
          <a:off x="439738" y="3889375"/>
          <a:ext cx="8181975" cy="758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84" name="Equation" r:id="rId9" imgW="2450880" imgH="228600" progId="Equation.DSMT4">
                  <p:embed/>
                </p:oleObj>
              </mc:Choice>
              <mc:Fallback>
                <p:oleObj name="Equation" r:id="rId9" imgW="2450880" imgH="2286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9738" y="3889375"/>
                        <a:ext cx="8181975" cy="758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Oval 19"/>
          <p:cNvSpPr/>
          <p:nvPr/>
        </p:nvSpPr>
        <p:spPr>
          <a:xfrm>
            <a:off x="1041400" y="2579687"/>
            <a:ext cx="436563" cy="457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299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/>
      <p:bldP spid="9" grpId="0" animBg="1"/>
      <p:bldP spid="10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20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12503972"/>
              </p:ext>
            </p:extLst>
          </p:nvPr>
        </p:nvGraphicFramePr>
        <p:xfrm>
          <a:off x="479679" y="904875"/>
          <a:ext cx="1958721" cy="923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81" name="Equation" r:id="rId3" imgW="508000" imgH="241300" progId="Equation.DSMT4">
                  <p:embed/>
                </p:oleObj>
              </mc:Choice>
              <mc:Fallback>
                <p:oleObj name="Equation" r:id="rId3" imgW="508000" imgH="2413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9679" y="904875"/>
                        <a:ext cx="1958721" cy="9239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28918032"/>
              </p:ext>
            </p:extLst>
          </p:nvPr>
        </p:nvGraphicFramePr>
        <p:xfrm>
          <a:off x="658357" y="4507148"/>
          <a:ext cx="7288213" cy="6744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82" name="Equation" r:id="rId5" imgW="2184120" imgH="203040" progId="Equation.DSMT4">
                  <p:embed/>
                </p:oleObj>
              </mc:Choice>
              <mc:Fallback>
                <p:oleObj name="Equation" r:id="rId5" imgW="218412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8357" y="4507148"/>
                        <a:ext cx="7288213" cy="67445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Frame 5"/>
          <p:cNvSpPr/>
          <p:nvPr/>
        </p:nvSpPr>
        <p:spPr>
          <a:xfrm>
            <a:off x="533400" y="4267200"/>
            <a:ext cx="7543800" cy="1219200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5285329" y="539115"/>
            <a:ext cx="3494256" cy="9848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457056" tIns="0" rIns="457056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2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*You will</a:t>
            </a:r>
            <a:r>
              <a:rPr kumimoji="0" lang="en-US" altLang="en-US" sz="3200" b="1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 get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200" b="1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Century Gothic" pitchFamily="34" charset="0"/>
                <a:ea typeface="Times New Roman" pitchFamily="18" charset="0"/>
                <a:cs typeface="Arial" pitchFamily="34" charset="0"/>
              </a:rPr>
              <a:t>larger #s!</a:t>
            </a:r>
            <a:endParaRPr kumimoji="0" lang="en-US" altLang="en-US" sz="32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Century Gothic" pitchFamily="34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8-Point Star 7"/>
          <p:cNvSpPr/>
          <p:nvPr/>
        </p:nvSpPr>
        <p:spPr>
          <a:xfrm>
            <a:off x="5083630" y="76200"/>
            <a:ext cx="3831770" cy="1905000"/>
          </a:xfrm>
          <a:prstGeom prst="star8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94430039"/>
              </p:ext>
            </p:extLst>
          </p:nvPr>
        </p:nvGraphicFramePr>
        <p:xfrm>
          <a:off x="512336" y="2057400"/>
          <a:ext cx="7327900" cy="1455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83" name="Equation" r:id="rId7" imgW="2527200" imgH="507960" progId="Equation.DSMT4">
                  <p:embed/>
                </p:oleObj>
              </mc:Choice>
              <mc:Fallback>
                <p:oleObj name="Equation" r:id="rId7" imgW="2527200" imgH="50796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2336" y="2057400"/>
                        <a:ext cx="7327900" cy="14557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itle 1"/>
          <p:cNvSpPr txBox="1">
            <a:spLocks/>
          </p:cNvSpPr>
          <p:nvPr/>
        </p:nvSpPr>
        <p:spPr>
          <a:xfrm>
            <a:off x="0" y="152400"/>
            <a:ext cx="7772400" cy="1143000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n-US" dirty="0" smtClean="0">
                <a:effectLst/>
                <a:latin typeface="Century Gothic" panose="020B0502020202020204" pitchFamily="34" charset="0"/>
              </a:rPr>
              <a:t>Ex. 7  - You Try! </a:t>
            </a:r>
            <a:endParaRPr lang="en-US" dirty="0">
              <a:effectLst/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2136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-533400" y="533400"/>
            <a:ext cx="7315200" cy="1600200"/>
          </a:xfrm>
        </p:spPr>
        <p:txBody>
          <a:bodyPr/>
          <a:lstStyle/>
          <a:p>
            <a:r>
              <a:rPr lang="en-US" dirty="0" smtClean="0"/>
              <a:t>Homework Questions?</a:t>
            </a:r>
            <a:endParaRPr lang="en-US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079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9144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26825638"/>
              </p:ext>
            </p:extLst>
          </p:nvPr>
        </p:nvGraphicFramePr>
        <p:xfrm>
          <a:off x="303213" y="1066800"/>
          <a:ext cx="2157412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54" name="Equation" r:id="rId3" imgW="609480" imgH="241200" progId="Equation.DSMT4">
                  <p:embed/>
                </p:oleObj>
              </mc:Choice>
              <mc:Fallback>
                <p:oleObj name="Equation" r:id="rId3" imgW="609480" imgH="2412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3213" y="1066800"/>
                        <a:ext cx="2157412" cy="8382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54033003"/>
              </p:ext>
            </p:extLst>
          </p:nvPr>
        </p:nvGraphicFramePr>
        <p:xfrm>
          <a:off x="158750" y="2286000"/>
          <a:ext cx="8985250" cy="6350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55" name="Equation" r:id="rId5" imgW="3377880" imgH="241200" progId="Equation.DSMT4">
                  <p:embed/>
                </p:oleObj>
              </mc:Choice>
              <mc:Fallback>
                <p:oleObj name="Equation" r:id="rId5" imgW="3377880" imgH="2412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750" y="2286000"/>
                        <a:ext cx="8985250" cy="63504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01076083"/>
              </p:ext>
            </p:extLst>
          </p:nvPr>
        </p:nvGraphicFramePr>
        <p:xfrm>
          <a:off x="1062038" y="4922838"/>
          <a:ext cx="5719762" cy="758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56" name="Equation" r:id="rId7" imgW="1714320" imgH="228600" progId="Equation.DSMT4">
                  <p:embed/>
                </p:oleObj>
              </mc:Choice>
              <mc:Fallback>
                <p:oleObj name="Equation" r:id="rId7" imgW="171432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2038" y="4922838"/>
                        <a:ext cx="5719762" cy="758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Frame 5"/>
          <p:cNvSpPr/>
          <p:nvPr/>
        </p:nvSpPr>
        <p:spPr>
          <a:xfrm>
            <a:off x="990600" y="4692650"/>
            <a:ext cx="5943600" cy="1219200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97668399"/>
              </p:ext>
            </p:extLst>
          </p:nvPr>
        </p:nvGraphicFramePr>
        <p:xfrm>
          <a:off x="762000" y="3551238"/>
          <a:ext cx="8181975" cy="758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57" name="Equation" r:id="rId9" imgW="2450880" imgH="228600" progId="Equation.DSMT4">
                  <p:embed/>
                </p:oleObj>
              </mc:Choice>
              <mc:Fallback>
                <p:oleObj name="Equation" r:id="rId9" imgW="2450880" imgH="2286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3551238"/>
                        <a:ext cx="8181975" cy="758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itle 1"/>
          <p:cNvSpPr txBox="1">
            <a:spLocks/>
          </p:cNvSpPr>
          <p:nvPr/>
        </p:nvSpPr>
        <p:spPr>
          <a:xfrm>
            <a:off x="76200" y="152400"/>
            <a:ext cx="7772400" cy="1143000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n-US" dirty="0" smtClean="0">
                <a:effectLst/>
                <a:latin typeface="Century Gothic" panose="020B0502020202020204" pitchFamily="34" charset="0"/>
              </a:rPr>
              <a:t>Ex. 8 – What about… </a:t>
            </a:r>
            <a:endParaRPr lang="en-US" dirty="0">
              <a:effectLst/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1896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94303586"/>
              </p:ext>
            </p:extLst>
          </p:nvPr>
        </p:nvGraphicFramePr>
        <p:xfrm>
          <a:off x="357188" y="904875"/>
          <a:ext cx="2203450" cy="923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34" name="Equation" r:id="rId3" imgW="571320" imgH="241200" progId="Equation.DSMT4">
                  <p:embed/>
                </p:oleObj>
              </mc:Choice>
              <mc:Fallback>
                <p:oleObj name="Equation" r:id="rId3" imgW="571320" imgH="241200" progId="Equation.DSMT4">
                  <p:embed/>
                  <p:pic>
                    <p:nvPicPr>
                      <p:cNvPr id="3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7188" y="904875"/>
                        <a:ext cx="2203450" cy="9239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93033929"/>
              </p:ext>
            </p:extLst>
          </p:nvPr>
        </p:nvGraphicFramePr>
        <p:xfrm>
          <a:off x="1217613" y="4811713"/>
          <a:ext cx="6778625" cy="674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35" name="Equation" r:id="rId5" imgW="2031840" imgH="203040" progId="Equation.DSMT4">
                  <p:embed/>
                </p:oleObj>
              </mc:Choice>
              <mc:Fallback>
                <p:oleObj name="Equation" r:id="rId5" imgW="2031840" imgH="203040" progId="Equation.DSMT4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7613" y="4811713"/>
                        <a:ext cx="6778625" cy="6746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Frame 5"/>
          <p:cNvSpPr/>
          <p:nvPr/>
        </p:nvSpPr>
        <p:spPr>
          <a:xfrm>
            <a:off x="838200" y="4572000"/>
            <a:ext cx="7543800" cy="1219200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69425364"/>
              </p:ext>
            </p:extLst>
          </p:nvPr>
        </p:nvGraphicFramePr>
        <p:xfrm>
          <a:off x="360363" y="1860550"/>
          <a:ext cx="8586787" cy="1568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36" name="Equation" r:id="rId7" imgW="3301920" imgH="609480" progId="Equation.DSMT4">
                  <p:embed/>
                </p:oleObj>
              </mc:Choice>
              <mc:Fallback>
                <p:oleObj name="Equation" r:id="rId7" imgW="3301920" imgH="609480" progId="Equation.DSMT4">
                  <p:embed/>
                  <p:pic>
                    <p:nvPicPr>
                      <p:cNvPr id="9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0363" y="1860550"/>
                        <a:ext cx="8586787" cy="1568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itle 1"/>
          <p:cNvSpPr txBox="1">
            <a:spLocks/>
          </p:cNvSpPr>
          <p:nvPr/>
        </p:nvSpPr>
        <p:spPr>
          <a:xfrm>
            <a:off x="0" y="152400"/>
            <a:ext cx="7772400" cy="1143000"/>
          </a:xfrm>
          <a:prstGeom prst="rect">
            <a:avLst/>
          </a:prstGeom>
        </p:spPr>
        <p:txBody>
          <a:bodyPr/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n-US" dirty="0" smtClean="0">
                <a:effectLst/>
                <a:latin typeface="Century Gothic" panose="020B0502020202020204" pitchFamily="34" charset="0"/>
              </a:rPr>
              <a:t>Ex. 9  - Last One! </a:t>
            </a:r>
            <a:endParaRPr lang="en-US" dirty="0">
              <a:effectLst/>
              <a:latin typeface="Century Gothic" panose="020B0502020202020204" pitchFamily="34" charset="0"/>
            </a:endParaRPr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92908576"/>
              </p:ext>
            </p:extLst>
          </p:nvPr>
        </p:nvGraphicFramePr>
        <p:xfrm>
          <a:off x="228600" y="3668713"/>
          <a:ext cx="8740775" cy="71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37" name="Equation" r:id="rId9" imgW="2793960" imgH="228600" progId="Equation.DSMT4">
                  <p:embed/>
                </p:oleObj>
              </mc:Choice>
              <mc:Fallback>
                <p:oleObj name="Equation" r:id="rId9" imgW="2793960" imgH="228600" progId="Equation.DSMT4">
                  <p:embed/>
                  <p:pic>
                    <p:nvPicPr>
                      <p:cNvPr id="7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" y="3668713"/>
                        <a:ext cx="8740775" cy="711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90009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68408"/>
            <a:ext cx="7772400" cy="1829761"/>
          </a:xfrm>
        </p:spPr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2725878"/>
            <a:ext cx="7772400" cy="655593"/>
          </a:xfrm>
        </p:spPr>
        <p:txBody>
          <a:bodyPr/>
          <a:lstStyle/>
          <a:p>
            <a:r>
              <a:rPr lang="en-US" dirty="0" smtClean="0"/>
              <a:t>Worksheet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7192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600200"/>
            <a:ext cx="7315200" cy="1600200"/>
          </a:xfrm>
        </p:spPr>
        <p:txBody>
          <a:bodyPr>
            <a:normAutofit/>
          </a:bodyPr>
          <a:lstStyle/>
          <a:p>
            <a:r>
              <a:rPr lang="en-US" sz="9600" dirty="0" smtClean="0"/>
              <a:t>Skills Check</a:t>
            </a:r>
            <a:endParaRPr lang="en-US" sz="9600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493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2514600"/>
            <a:ext cx="9144000" cy="2286000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sz="4000" b="1" u="sng" dirty="0"/>
              <a:t>Daily Questions</a:t>
            </a:r>
            <a:r>
              <a:rPr lang="en-US" sz="4000" b="1" u="sng" dirty="0" smtClean="0"/>
              <a:t>:</a:t>
            </a:r>
          </a:p>
          <a:p>
            <a:pPr marL="514350" indent="-514350">
              <a:lnSpc>
                <a:spcPct val="80000"/>
              </a:lnSpc>
              <a:buAutoNum type="arabicParenR"/>
            </a:pPr>
            <a:endParaRPr lang="en-US" sz="4000" b="1" u="sng" dirty="0"/>
          </a:p>
          <a:p>
            <a:pPr marL="514350" indent="-514350">
              <a:lnSpc>
                <a:spcPct val="80000"/>
              </a:lnSpc>
              <a:buAutoNum type="arabicParenR"/>
            </a:pPr>
            <a:r>
              <a:rPr lang="en-US" sz="3600" dirty="0" smtClean="0"/>
              <a:t>How do I Multiply Special Products?</a:t>
            </a:r>
          </a:p>
          <a:p>
            <a:pPr marL="514350" indent="-514350">
              <a:lnSpc>
                <a:spcPct val="80000"/>
              </a:lnSpc>
              <a:buAutoNum type="arabicParenR"/>
            </a:pPr>
            <a:r>
              <a:rPr lang="en-US" sz="3600" dirty="0" smtClean="0"/>
              <a:t>How do I use Binomial Expansion?</a:t>
            </a:r>
          </a:p>
          <a:p>
            <a:pPr>
              <a:lnSpc>
                <a:spcPct val="80000"/>
              </a:lnSpc>
            </a:pPr>
            <a:r>
              <a:rPr lang="en-US" sz="2800" dirty="0" smtClean="0">
                <a:solidFill>
                  <a:srgbClr val="FF0000"/>
                </a:solidFill>
              </a:rPr>
              <a:t>*You will need your calculator today*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0662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111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1000"/>
                                        <p:tgtEl>
                                          <p:spTgt spid="111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1000"/>
                                        <p:tgtEl>
                                          <p:spTgt spid="111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1000"/>
                                        <p:tgtEl>
                                          <p:spTgt spid="111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61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accent4"/>
                </a:solidFill>
                <a:effectLst/>
              </a:rPr>
              <a:t>Multiplying Special Products</a:t>
            </a:r>
            <a:endParaRPr lang="en-US" dirty="0">
              <a:solidFill>
                <a:schemeClr val="accent4"/>
              </a:solidFill>
              <a:effectLst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38200" y="2057400"/>
            <a:ext cx="8305800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u="sng" dirty="0" smtClean="0"/>
              <a:t>MULTIPLYING</a:t>
            </a:r>
            <a:r>
              <a:rPr lang="en-US" sz="4400" b="1" dirty="0" smtClean="0"/>
              <a:t>: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en-US" sz="4400" dirty="0" smtClean="0"/>
              <a:t>Distribute every term.</a:t>
            </a:r>
          </a:p>
          <a:p>
            <a:pPr marL="571500" indent="-571500">
              <a:buFont typeface="Arial" pitchFamily="34" charset="0"/>
              <a:buChar char="•"/>
            </a:pPr>
            <a:endParaRPr lang="en-US" sz="4400" dirty="0"/>
          </a:p>
          <a:p>
            <a:pPr marL="571500" indent="-571500">
              <a:buFont typeface="Arial" pitchFamily="34" charset="0"/>
              <a:buChar char="•"/>
            </a:pPr>
            <a:endParaRPr lang="en-US" sz="4400" dirty="0" smtClean="0"/>
          </a:p>
          <a:p>
            <a:r>
              <a:rPr lang="en-US" sz="3600" dirty="0" smtClean="0"/>
              <a:t>Remember: 2 Binomials Make a Trinomial!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965041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772400" cy="1143000"/>
          </a:xfrm>
        </p:spPr>
        <p:txBody>
          <a:bodyPr/>
          <a:lstStyle/>
          <a:p>
            <a:pPr algn="l"/>
            <a:r>
              <a:rPr lang="en-US" b="1" dirty="0" smtClean="0">
                <a:effectLst/>
                <a:latin typeface="Century Gothic" panose="020B0502020202020204" pitchFamily="34" charset="0"/>
              </a:rPr>
              <a:t>Ex. 1</a:t>
            </a:r>
            <a:endParaRPr lang="en-US" b="1" dirty="0">
              <a:effectLst/>
              <a:latin typeface="Century Gothic" panose="020B0502020202020204" pitchFamily="34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6995095"/>
              </p:ext>
            </p:extLst>
          </p:nvPr>
        </p:nvGraphicFramePr>
        <p:xfrm>
          <a:off x="2319338" y="1857375"/>
          <a:ext cx="3048000" cy="1274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91" name="Equation" r:id="rId3" imgW="698400" imgH="291960" progId="Equation.DSMT4">
                  <p:embed/>
                </p:oleObj>
              </mc:Choice>
              <mc:Fallback>
                <p:oleObj name="Equation" r:id="rId3" imgW="698400" imgH="291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319338" y="1857375"/>
                        <a:ext cx="3048000" cy="12747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27911464"/>
              </p:ext>
            </p:extLst>
          </p:nvPr>
        </p:nvGraphicFramePr>
        <p:xfrm>
          <a:off x="3576637" y="5334000"/>
          <a:ext cx="5541963" cy="1266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92" name="Equation" r:id="rId5" imgW="888840" imgH="203040" progId="Equation.DSMT4">
                  <p:embed/>
                </p:oleObj>
              </mc:Choice>
              <mc:Fallback>
                <p:oleObj name="Equation" r:id="rId5" imgW="88884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76637" y="5334000"/>
                        <a:ext cx="5541963" cy="1266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64170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772400" cy="1143000"/>
          </a:xfrm>
        </p:spPr>
        <p:txBody>
          <a:bodyPr/>
          <a:lstStyle/>
          <a:p>
            <a:pPr algn="l"/>
            <a:r>
              <a:rPr lang="en-US" b="1" dirty="0" smtClean="0">
                <a:effectLst/>
                <a:latin typeface="Century Gothic" panose="020B0502020202020204" pitchFamily="34" charset="0"/>
              </a:rPr>
              <a:t>Ex. 2</a:t>
            </a:r>
            <a:endParaRPr lang="en-US" b="1" dirty="0">
              <a:effectLst/>
              <a:latin typeface="Century Gothic" panose="020B0502020202020204" pitchFamily="34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99106152"/>
              </p:ext>
            </p:extLst>
          </p:nvPr>
        </p:nvGraphicFramePr>
        <p:xfrm>
          <a:off x="1565275" y="1828800"/>
          <a:ext cx="5157788" cy="1184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5" name="Equation" r:id="rId3" imgW="1104840" imgH="253800" progId="Equation.DSMT4">
                  <p:embed/>
                </p:oleObj>
              </mc:Choice>
              <mc:Fallback>
                <p:oleObj name="Equation" r:id="rId3" imgW="110484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65275" y="1828800"/>
                        <a:ext cx="5157788" cy="11842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3235178"/>
              </p:ext>
            </p:extLst>
          </p:nvPr>
        </p:nvGraphicFramePr>
        <p:xfrm>
          <a:off x="6172200" y="5029200"/>
          <a:ext cx="2593975" cy="1038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6" name="Equation" r:id="rId5" imgW="507960" imgH="203040" progId="Equation.DSMT4">
                  <p:embed/>
                </p:oleObj>
              </mc:Choice>
              <mc:Fallback>
                <p:oleObj name="Equation" r:id="rId5" imgW="50796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72200" y="5029200"/>
                        <a:ext cx="2593975" cy="1038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81926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772400" cy="1143000"/>
          </a:xfrm>
        </p:spPr>
        <p:txBody>
          <a:bodyPr/>
          <a:lstStyle/>
          <a:p>
            <a:pPr algn="l"/>
            <a:r>
              <a:rPr lang="en-US" b="1" dirty="0" smtClean="0">
                <a:effectLst/>
                <a:latin typeface="Century Gothic" panose="020B0502020202020204" pitchFamily="34" charset="0"/>
              </a:rPr>
              <a:t>Ex. 3</a:t>
            </a:r>
            <a:endParaRPr lang="en-US" b="1" dirty="0">
              <a:effectLst/>
              <a:latin typeface="Century Gothic" panose="020B0502020202020204" pitchFamily="34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13183189"/>
              </p:ext>
            </p:extLst>
          </p:nvPr>
        </p:nvGraphicFramePr>
        <p:xfrm>
          <a:off x="2670175" y="1435100"/>
          <a:ext cx="3259138" cy="1362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39" name="Equation" r:id="rId3" imgW="698400" imgH="291960" progId="Equation.DSMT4">
                  <p:embed/>
                </p:oleObj>
              </mc:Choice>
              <mc:Fallback>
                <p:oleObj name="Equation" r:id="rId3" imgW="698400" imgH="2919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670175" y="1435100"/>
                        <a:ext cx="3259138" cy="13620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34027464"/>
              </p:ext>
            </p:extLst>
          </p:nvPr>
        </p:nvGraphicFramePr>
        <p:xfrm>
          <a:off x="3408363" y="5257800"/>
          <a:ext cx="5710237" cy="1082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40" name="Equation" r:id="rId5" imgW="1206360" imgH="228600" progId="Equation.DSMT4">
                  <p:embed/>
                </p:oleObj>
              </mc:Choice>
              <mc:Fallback>
                <p:oleObj name="Equation" r:id="rId5" imgW="120636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08363" y="5257800"/>
                        <a:ext cx="5710237" cy="1082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66059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55258616"/>
              </p:ext>
            </p:extLst>
          </p:nvPr>
        </p:nvGraphicFramePr>
        <p:xfrm>
          <a:off x="1514475" y="1243013"/>
          <a:ext cx="6226175" cy="1554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84" name="Equation" r:id="rId3" imgW="1218960" imgH="304560" progId="Equation.DSMT4">
                  <p:embed/>
                </p:oleObj>
              </mc:Choice>
              <mc:Fallback>
                <p:oleObj name="Equation" r:id="rId3" imgW="1218960" imgH="3045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14475" y="1243013"/>
                        <a:ext cx="6226175" cy="15541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60484950"/>
              </p:ext>
            </p:extLst>
          </p:nvPr>
        </p:nvGraphicFramePr>
        <p:xfrm>
          <a:off x="5410200" y="4953000"/>
          <a:ext cx="3370263" cy="1038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85" name="Equation" r:id="rId5" imgW="660240" imgH="203040" progId="Equation.DSMT4">
                  <p:embed/>
                </p:oleObj>
              </mc:Choice>
              <mc:Fallback>
                <p:oleObj name="Equation" r:id="rId5" imgW="66024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0200" y="4953000"/>
                        <a:ext cx="3370263" cy="1038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152400" y="-76200"/>
            <a:ext cx="7772400" cy="1143000"/>
          </a:xfrm>
        </p:spPr>
        <p:txBody>
          <a:bodyPr/>
          <a:lstStyle/>
          <a:p>
            <a:pPr algn="l"/>
            <a:r>
              <a:rPr lang="en-US" b="1" dirty="0" smtClean="0">
                <a:effectLst/>
                <a:latin typeface="Century Gothic" panose="020B0502020202020204" pitchFamily="34" charset="0"/>
              </a:rPr>
              <a:t>Ex. </a:t>
            </a:r>
            <a:r>
              <a:rPr lang="en-US" b="1" dirty="0">
                <a:effectLst/>
                <a:latin typeface="Century Gothic" panose="020B0502020202020204" pitchFamily="34" charset="0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2285450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RespondGraph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860</TotalTime>
  <Words>184</Words>
  <Application>Microsoft Office PowerPoint</Application>
  <PresentationFormat>On-screen Show (4:3)</PresentationFormat>
  <Paragraphs>65</Paragraphs>
  <Slides>22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10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5" baseType="lpstr">
      <vt:lpstr>Arial</vt:lpstr>
      <vt:lpstr>Calibri</vt:lpstr>
      <vt:lpstr>Century Gothic</vt:lpstr>
      <vt:lpstr>Franklin Gothic Heavy</vt:lpstr>
      <vt:lpstr>Lucida Sans Unicode</vt:lpstr>
      <vt:lpstr>Palatino Linotype</vt:lpstr>
      <vt:lpstr>Times New Roman</vt:lpstr>
      <vt:lpstr>Verdana</vt:lpstr>
      <vt:lpstr>Wingdings 2</vt:lpstr>
      <vt:lpstr>Wingdings 3</vt:lpstr>
      <vt:lpstr>iRespondGraphMaster</vt:lpstr>
      <vt:lpstr>Concourse</vt:lpstr>
      <vt:lpstr>Equation</vt:lpstr>
      <vt:lpstr>Daily Check</vt:lpstr>
      <vt:lpstr>Homework Questions?</vt:lpstr>
      <vt:lpstr>Skills Check</vt:lpstr>
      <vt:lpstr>PowerPoint Presentation</vt:lpstr>
      <vt:lpstr>Multiplying Special Products</vt:lpstr>
      <vt:lpstr>Ex. 1</vt:lpstr>
      <vt:lpstr>Ex. 2</vt:lpstr>
      <vt:lpstr>Ex. 3</vt:lpstr>
      <vt:lpstr>Ex. 4</vt:lpstr>
      <vt:lpstr>QUESTIONS???</vt:lpstr>
      <vt:lpstr>Something New-</vt:lpstr>
      <vt:lpstr>Binomial Theorem and Pascal’s Triangle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HOMEWORK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do I analyze a polynomial function?</dc:title>
  <dc:creator>Allerie Sweet</dc:creator>
  <cp:lastModifiedBy>Allerie Sweet</cp:lastModifiedBy>
  <cp:revision>46</cp:revision>
  <cp:lastPrinted>2012-02-13T15:02:50Z</cp:lastPrinted>
  <dcterms:created xsi:type="dcterms:W3CDTF">2012-02-13T12:58:20Z</dcterms:created>
  <dcterms:modified xsi:type="dcterms:W3CDTF">2018-08-22T17:29:24Z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utoReflect">
    <vt:bool>false</vt:bool>
  </property>
  <property fmtid="{D5CDD505-2E9C-101B-9397-08002B2CF9AE}" pid="3" name="KeepGraph">
    <vt:bool>false</vt:bool>
  </property>
</Properties>
</file>